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.png" ContentType="image/png"/>
  <Override PartName="/ppt/media/image2.png" ContentType="image/png"/>
  <Override PartName="/ppt/media/image10.jpeg" ContentType="image/jpeg"/>
  <Override PartName="/ppt/media/image11.jpeg" ContentType="image/jpe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4.jpeg" ContentType="image/jpeg"/>
  <Override PartName="/ppt/media/image14.png" ContentType="image/png"/>
  <Override PartName="/ppt/media/image3.jpeg" ContentType="image/jpeg"/>
  <Override PartName="/ppt/media/image1.jpeg" ContentType="image/jpeg"/>
  <Override PartName="/ppt/media/image6.jpeg" ContentType="image/jpeg"/>
  <Override PartName="/ppt/media/image16.png" ContentType="image/png"/>
  <Override PartName="/ppt/media/image7.jpeg" ContentType="image/jpeg"/>
  <Override PartName="/ppt/media/image8.jpeg" ContentType="image/jpeg"/>
  <Override PartName="/ppt/media/image9.jpeg" ContentType="image/jpeg"/>
  <Override PartName="/ppt/media/image12.png" ContentType="image/png"/>
  <Override PartName="/ppt/media/image13.png" ContentType="image/png"/>
  <Override PartName="/ppt/media/image15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" descr=""/>
          <p:cNvPicPr/>
          <p:nvPr/>
        </p:nvPicPr>
        <p:blipFill>
          <a:blip r:embed="rId3"/>
          <a:stretch/>
        </p:blipFill>
        <p:spPr>
          <a:xfrm>
            <a:off x="8523360" y="6195960"/>
            <a:ext cx="576000" cy="5806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4000" spc="-1" strike="noStrike">
                <a:solidFill>
                  <a:srgbClr val="1c1c1c"/>
                </a:solidFill>
                <a:latin typeface="Twinkl"/>
              </a:rPr>
              <a:t>Click to edit the title text format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c1c1c"/>
                </a:solidFill>
                <a:latin typeface="Twinkl"/>
              </a:rPr>
              <a:t>Click to edit the outline text format</a:t>
            </a:r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Second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Third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Fourth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Fifth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Sixth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Seventh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7200" y="438120"/>
            <a:ext cx="8219880" cy="5957640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5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350" spc="-1" strike="noStrike">
                <a:solidFill>
                  <a:srgbClr val="ffffff"/>
                </a:solidFill>
                <a:latin typeface="Twinkl"/>
              </a:rPr>
              <a:t> </a:t>
            </a:r>
            <a:endParaRPr b="0" lang="en-GB" sz="135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478800"/>
            <a:ext cx="8219880" cy="993960"/>
          </a:xfrm>
          <a:prstGeom prst="rect">
            <a:avLst/>
          </a:prstGeom>
        </p:spPr>
        <p:txBody>
          <a:bodyPr lIns="252000" rIns="252000" tIns="252000" bIns="252000" anchor="ctr" anchorCtr="1"/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1c1c1c"/>
                </a:solidFill>
                <a:latin typeface="Twinkl SemiBold"/>
              </a:rPr>
              <a:t>Click to edit Master title style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c1c1c"/>
                </a:solidFill>
                <a:latin typeface="Twinkl"/>
              </a:rPr>
              <a:t>Click to edit the outline text format</a:t>
            </a:r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Second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Third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Fourth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Fifth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Sixth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Seventh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"/>
          <p:cNvPicPr/>
          <p:nvPr/>
        </p:nvPicPr>
        <p:blipFill>
          <a:blip r:embed="rId3"/>
          <a:stretch/>
        </p:blipFill>
        <p:spPr>
          <a:xfrm>
            <a:off x="8523360" y="6195960"/>
            <a:ext cx="576000" cy="58068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4000" spc="-1" strike="noStrike">
                <a:solidFill>
                  <a:srgbClr val="1c1c1c"/>
                </a:solidFill>
                <a:latin typeface="Twinkl"/>
              </a:rPr>
              <a:t>Click to edit the title text format</a:t>
            </a:r>
            <a:endParaRPr b="0" lang="en-US" sz="40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1c1c1c"/>
                </a:solidFill>
                <a:latin typeface="Twinkl"/>
              </a:rPr>
              <a:t>Click to edit the outline text format</a:t>
            </a:r>
            <a:endParaRPr b="0" lang="en-US" sz="1800" spc="-1" strike="noStrike">
              <a:solidFill>
                <a:srgbClr val="1c1c1c"/>
              </a:solidFill>
              <a:latin typeface="Twink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Second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Third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1c1c"/>
                </a:solidFill>
                <a:latin typeface="Twinkl"/>
              </a:rPr>
              <a:t>Fourth Outline Level</a:t>
            </a:r>
            <a:endParaRPr b="0" lang="en-US" sz="1400" spc="-1" strike="noStrike">
              <a:solidFill>
                <a:srgbClr val="1c1c1c"/>
              </a:solidFill>
              <a:latin typeface="Twink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Fifth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Sixth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1c1c1c"/>
                </a:solidFill>
                <a:latin typeface="Twinkl"/>
              </a:rPr>
              <a:t>Seventh Outline Level</a:t>
            </a:r>
            <a:endParaRPr b="0" lang="en-US" sz="2000" spc="-1" strike="noStrike">
              <a:solidFill>
                <a:srgbClr val="1c1c1c"/>
              </a:solidFill>
              <a:latin typeface="Twink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596880"/>
            <a:ext cx="8219880" cy="993240"/>
          </a:xfrm>
          <a:prstGeom prst="rect">
            <a:avLst/>
          </a:prstGeom>
          <a:noFill/>
          <a:ln>
            <a:noFill/>
          </a:ln>
        </p:spPr>
        <p:txBody>
          <a:bodyPr lIns="252000" rIns="252000" tIns="252000" bIns="252000" anchor="ctr" anchorCtr="1"/>
          <a:p>
            <a:pPr algn="ctr">
              <a:lnSpc>
                <a:spcPct val="90000"/>
              </a:lnSpc>
            </a:pPr>
            <a:r>
              <a:rPr b="1" lang="en-US" sz="2400" spc="-1" strike="noStrike">
                <a:solidFill>
                  <a:srgbClr val="1c1c1c"/>
                </a:solidFill>
                <a:latin typeface="Garabatos"/>
              </a:rPr>
              <a:t>¿Qué tienen en común estas fotos?</a:t>
            </a:r>
            <a:endParaRPr b="0" lang="en-US" sz="24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750960" y="5748480"/>
            <a:ext cx="7632360" cy="3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00" bIns="72000"/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1c1c1c"/>
                </a:solidFill>
                <a:latin typeface="Garabatos"/>
              </a:rPr>
              <a:t>¡Todas son plantas!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750960" y="1837080"/>
            <a:ext cx="2370960" cy="1778040"/>
          </a:xfrm>
          <a:prstGeom prst="rect">
            <a:avLst/>
          </a:prstGeom>
          <a:ln>
            <a:noFill/>
          </a:ln>
        </p:spPr>
      </p:pic>
      <p:pic>
        <p:nvPicPr>
          <p:cNvPr id="120" name="Picture 7" descr=""/>
          <p:cNvPicPr/>
          <p:nvPr/>
        </p:nvPicPr>
        <p:blipFill>
          <a:blip r:embed="rId2"/>
          <a:stretch/>
        </p:blipFill>
        <p:spPr>
          <a:xfrm>
            <a:off x="3381480" y="1837080"/>
            <a:ext cx="2370960" cy="1778040"/>
          </a:xfrm>
          <a:prstGeom prst="rect">
            <a:avLst/>
          </a:prstGeom>
          <a:ln>
            <a:noFill/>
          </a:ln>
        </p:spPr>
      </p:pic>
      <p:pic>
        <p:nvPicPr>
          <p:cNvPr id="121" name="Picture 8" descr=""/>
          <p:cNvPicPr/>
          <p:nvPr/>
        </p:nvPicPr>
        <p:blipFill>
          <a:blip r:embed="rId3"/>
          <a:stretch/>
        </p:blipFill>
        <p:spPr>
          <a:xfrm>
            <a:off x="6012360" y="1837080"/>
            <a:ext cx="2370960" cy="1778040"/>
          </a:xfrm>
          <a:prstGeom prst="rect">
            <a:avLst/>
          </a:prstGeom>
          <a:ln>
            <a:noFill/>
          </a:ln>
        </p:spPr>
      </p:pic>
      <p:pic>
        <p:nvPicPr>
          <p:cNvPr id="122" name="Picture 9" descr=""/>
          <p:cNvPicPr/>
          <p:nvPr/>
        </p:nvPicPr>
        <p:blipFill>
          <a:blip r:embed="rId4"/>
          <a:stretch/>
        </p:blipFill>
        <p:spPr>
          <a:xfrm>
            <a:off x="2128680" y="3862080"/>
            <a:ext cx="2370960" cy="1778040"/>
          </a:xfrm>
          <a:prstGeom prst="rect">
            <a:avLst/>
          </a:prstGeom>
          <a:ln>
            <a:noFill/>
          </a:ln>
        </p:spPr>
      </p:pic>
      <p:pic>
        <p:nvPicPr>
          <p:cNvPr id="123" name="Picture 10" descr=""/>
          <p:cNvPicPr/>
          <p:nvPr/>
        </p:nvPicPr>
        <p:blipFill>
          <a:blip r:embed="rId5"/>
          <a:stretch/>
        </p:blipFill>
        <p:spPr>
          <a:xfrm>
            <a:off x="4826520" y="3862080"/>
            <a:ext cx="2370960" cy="177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nodeType="clickEffect" fill="hold">
                      <p:stCondLst>
                        <p:cond delay="indefinite"/>
                      </p:stCondLst>
                      <p:childTnLst>
                        <p:par>
                          <p:cTn id="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nodeType="clickEffect" fill="hold">
                      <p:stCondLst>
                        <p:cond delay="indefinite"/>
                      </p:stCondLst>
                      <p:childTnLst>
                        <p:par>
                          <p:cTn id="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66560" y="426960"/>
            <a:ext cx="8219880" cy="993240"/>
          </a:xfrm>
          <a:prstGeom prst="rect">
            <a:avLst/>
          </a:prstGeom>
          <a:noFill/>
          <a:ln>
            <a:noFill/>
          </a:ln>
        </p:spPr>
        <p:txBody>
          <a:bodyPr lIns="252000" rIns="252000" tIns="252000" bIns="252000" anchor="ctr" anchorCtr="1"/>
          <a:p>
            <a:pPr algn="ctr">
              <a:lnSpc>
                <a:spcPct val="90000"/>
              </a:lnSpc>
            </a:pPr>
            <a:r>
              <a:rPr b="1" lang="en-US" sz="3200" spc="-1" strike="noStrike">
                <a:solidFill>
                  <a:srgbClr val="1c1c1c"/>
                </a:solidFill>
                <a:latin typeface="Garabatos"/>
              </a:rPr>
              <a:t>¿Cómo crece una planta?</a:t>
            </a:r>
            <a:endParaRPr b="0" lang="en-US" sz="3200" spc="-1" strike="noStrike">
              <a:solidFill>
                <a:srgbClr val="1c1c1c"/>
              </a:solidFill>
              <a:latin typeface="Twinkl"/>
            </a:endParaRPr>
          </a:p>
        </p:txBody>
      </p:sp>
      <p:pic>
        <p:nvPicPr>
          <p:cNvPr id="125" name="1" descr=""/>
          <p:cNvPicPr/>
          <p:nvPr/>
        </p:nvPicPr>
        <p:blipFill>
          <a:blip r:embed="rId1"/>
          <a:stretch/>
        </p:blipFill>
        <p:spPr>
          <a:xfrm>
            <a:off x="3860640" y="1420920"/>
            <a:ext cx="3600000" cy="509220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782640" y="1838160"/>
            <a:ext cx="2552400" cy="223632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400" spc="-1" strike="noStrike">
                <a:solidFill>
                  <a:srgbClr val="1c1c1c"/>
                </a:solidFill>
                <a:latin typeface="Garabatos"/>
              </a:rPr>
              <a:t>La semilla se pone en un semillero o en una maceta. A veces, la semilla tiene que cubrirse con abono.  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127" name="1" descr=""/>
          <p:cNvPicPr/>
          <p:nvPr/>
        </p:nvPicPr>
        <p:blipFill>
          <a:blip r:embed="rId2"/>
          <a:stretch/>
        </p:blipFill>
        <p:spPr>
          <a:xfrm>
            <a:off x="4807080" y="2239920"/>
            <a:ext cx="3601800" cy="345564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719280" y="1838160"/>
            <a:ext cx="2552400" cy="223632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600" spc="-1" strike="noStrike">
                <a:solidFill>
                  <a:srgbClr val="1c1c1c"/>
                </a:solidFill>
                <a:latin typeface="Garabatos"/>
              </a:rPr>
              <a:t>La semilla necesita agua para crecer. 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29" name="1" descr=""/>
          <p:cNvPicPr/>
          <p:nvPr/>
        </p:nvPicPr>
        <p:blipFill>
          <a:blip r:embed="rId3"/>
          <a:stretch/>
        </p:blipFill>
        <p:spPr>
          <a:xfrm>
            <a:off x="3913200" y="1420920"/>
            <a:ext cx="3600000" cy="5092200"/>
          </a:xfrm>
          <a:prstGeom prst="rect">
            <a:avLst/>
          </a:prstGeom>
          <a:ln>
            <a:noFill/>
          </a:ln>
        </p:spPr>
      </p:pic>
      <p:sp>
        <p:nvSpPr>
          <p:cNvPr id="130" name="CustomShape 4"/>
          <p:cNvSpPr/>
          <p:nvPr/>
        </p:nvSpPr>
        <p:spPr>
          <a:xfrm>
            <a:off x="782640" y="1838160"/>
            <a:ext cx="2552400" cy="223632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600" spc="-1" strike="noStrike">
                <a:solidFill>
                  <a:srgbClr val="1c1c1c"/>
                </a:solidFill>
                <a:latin typeface="Garabatos"/>
              </a:rPr>
              <a:t>Entonces, la semilla empieza a crecer. 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782640" y="1838160"/>
            <a:ext cx="2552400" cy="223632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600" spc="-1" strike="noStrike">
                <a:solidFill>
                  <a:srgbClr val="1c1c1c"/>
                </a:solidFill>
                <a:latin typeface="Garabatos"/>
              </a:rPr>
              <a:t>Con la ayuda del agua y la luz del sol, la planta se hace más grande. 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32" name="1" descr=""/>
          <p:cNvPicPr/>
          <p:nvPr/>
        </p:nvPicPr>
        <p:blipFill>
          <a:blip r:embed="rId4"/>
          <a:stretch/>
        </p:blipFill>
        <p:spPr>
          <a:xfrm>
            <a:off x="3921120" y="1420920"/>
            <a:ext cx="3600000" cy="5092200"/>
          </a:xfrm>
          <a:prstGeom prst="rect">
            <a:avLst/>
          </a:prstGeom>
          <a:ln>
            <a:noFill/>
          </a:ln>
        </p:spPr>
      </p:pic>
      <p:pic>
        <p:nvPicPr>
          <p:cNvPr id="133" name="1" descr=""/>
          <p:cNvPicPr/>
          <p:nvPr/>
        </p:nvPicPr>
        <p:blipFill>
          <a:blip r:embed="rId5"/>
          <a:stretch/>
        </p:blipFill>
        <p:spPr>
          <a:xfrm>
            <a:off x="3921120" y="1420920"/>
            <a:ext cx="3600000" cy="5092200"/>
          </a:xfrm>
          <a:prstGeom prst="rect">
            <a:avLst/>
          </a:prstGeom>
          <a:ln>
            <a:noFill/>
          </a:ln>
        </p:spPr>
      </p:pic>
      <p:sp>
        <p:nvSpPr>
          <p:cNvPr id="134" name="CustomShape 6"/>
          <p:cNvSpPr/>
          <p:nvPr/>
        </p:nvSpPr>
        <p:spPr>
          <a:xfrm>
            <a:off x="809640" y="1838160"/>
            <a:ext cx="2550600" cy="223632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600" spc="-1" strike="noStrike">
                <a:solidFill>
                  <a:srgbClr val="1c1c1c"/>
                </a:solidFill>
                <a:latin typeface="Garabatos"/>
              </a:rPr>
              <a:t>La planta sigue creciendo y aparecen las flores. 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35" name="1" descr=""/>
          <p:cNvPicPr/>
          <p:nvPr/>
        </p:nvPicPr>
        <p:blipFill>
          <a:blip r:embed="rId6"/>
          <a:stretch/>
        </p:blipFill>
        <p:spPr>
          <a:xfrm>
            <a:off x="3778200" y="1263960"/>
            <a:ext cx="3798360" cy="5249160"/>
          </a:xfrm>
          <a:prstGeom prst="rect">
            <a:avLst/>
          </a:prstGeom>
          <a:ln>
            <a:noFill/>
          </a:ln>
        </p:spPr>
      </p:pic>
      <p:sp>
        <p:nvSpPr>
          <p:cNvPr id="136" name="CustomShape 7"/>
          <p:cNvSpPr/>
          <p:nvPr/>
        </p:nvSpPr>
        <p:spPr>
          <a:xfrm>
            <a:off x="846360" y="1838160"/>
            <a:ext cx="2552400" cy="223632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600" spc="-1" strike="noStrike">
                <a:solidFill>
                  <a:srgbClr val="1c1c1c"/>
                </a:solidFill>
                <a:latin typeface="Garabatos"/>
              </a:rPr>
              <a:t>En algunas plantas, el fruto empieza a crecer. </a:t>
            </a:r>
            <a:endParaRPr b="0" lang="en-GB" sz="16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nodeType="withEffect" fill="hold" presetClass="entr" presetID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nodeType="afterEffect" fill="hold" presetClass="exit" presetID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xit" presetID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nodeType="afterEffect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nodeType="afterEffect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nodeType="afterEffect" fill="hold" presetClass="exit" presetID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nodeType="afterEffect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nodeType="afterEffect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nodeType="afterEffect" fill="hold" presetClass="exit" presetID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nodeType="afterEffect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nodeType="afterEffect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nodeType="afterEffect" fill="hold" presetClass="exit" presetID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nodeType="afterEffect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66560" y="549360"/>
            <a:ext cx="8219880" cy="993240"/>
          </a:xfrm>
          <a:prstGeom prst="rect">
            <a:avLst/>
          </a:prstGeom>
          <a:noFill/>
          <a:ln>
            <a:noFill/>
          </a:ln>
        </p:spPr>
        <p:txBody>
          <a:bodyPr lIns="252000" rIns="252000" tIns="252000" bIns="252000" anchor="ctr" anchorCtr="1"/>
          <a:p>
            <a:pPr algn="ctr">
              <a:lnSpc>
                <a:spcPct val="150000"/>
              </a:lnSpc>
            </a:pPr>
            <a:r>
              <a:rPr b="1" lang="en-US" sz="2400" spc="-1" strike="noStrike">
                <a:solidFill>
                  <a:srgbClr val="1c1c1c"/>
                </a:solidFill>
                <a:latin typeface="Garabatos"/>
              </a:rPr>
              <a:t>¿Qué necesita una planta </a:t>
            </a:r>
            <a:br/>
            <a:r>
              <a:rPr b="1" lang="en-US" sz="2400" spc="-1" strike="noStrike">
                <a:solidFill>
                  <a:srgbClr val="1c1c1c"/>
                </a:solidFill>
                <a:latin typeface="Garabatos"/>
              </a:rPr>
              <a:t>para crecer?</a:t>
            </a:r>
            <a:endParaRPr b="0" lang="en-US" sz="24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354480" y="4295880"/>
            <a:ext cx="2360160" cy="18000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Garabatos"/>
              </a:rPr>
              <a:t>Las plantas necesitan sol, pero hay que tener cuidado de que la planta no se caliente demasiado. 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rcRect l="0" t="53126" r="0" b="0"/>
          <a:stretch/>
        </p:blipFill>
        <p:spPr>
          <a:xfrm>
            <a:off x="2967120" y="2388240"/>
            <a:ext cx="3136680" cy="208080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727200" y="1564560"/>
            <a:ext cx="75211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0" lang="en-GB" sz="1400" spc="-1" strike="noStrike">
                <a:solidFill>
                  <a:srgbClr val="1c1c1c"/>
                </a:solidFill>
                <a:latin typeface="Garabatos"/>
              </a:rPr>
              <a:t>Para que las semillas crezcan, hay que cuidarlas mucho. 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GB" sz="1400" spc="-1" strike="noStrike">
                <a:solidFill>
                  <a:srgbClr val="1c1c1c"/>
                </a:solidFill>
                <a:latin typeface="Garabatos"/>
              </a:rPr>
              <a:t>¿Alguna vez has visto crecer una planta? ¿Alguna vez has cuidado de una planta?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727200" y="4295880"/>
            <a:ext cx="2360160" cy="18000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4400" spc="-1" strike="noStrike">
                <a:solidFill>
                  <a:srgbClr val="1c1c1c"/>
                </a:solidFill>
                <a:latin typeface="Garabatos"/>
              </a:rPr>
              <a:t>?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727200" y="4295880"/>
            <a:ext cx="2360160" cy="18000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400" spc="-1" strike="noStrike">
                <a:solidFill>
                  <a:srgbClr val="1c1c1c"/>
                </a:solidFill>
                <a:latin typeface="Garabatos"/>
              </a:rPr>
              <a:t>Las plantas necesitan agua para crecer. 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3333600" y="4305600"/>
            <a:ext cx="2360160" cy="18000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4400" spc="-1" strike="noStrike">
                <a:solidFill>
                  <a:srgbClr val="1c1c1c"/>
                </a:solidFill>
                <a:latin typeface="Garabatos"/>
              </a:rPr>
              <a:t>?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5983200" y="4295880"/>
            <a:ext cx="2360160" cy="18000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200" spc="-1" strike="noStrike">
                <a:solidFill>
                  <a:srgbClr val="1c1c1c"/>
                </a:solidFill>
                <a:latin typeface="Garabatos"/>
              </a:rPr>
              <a:t>Las plantas necesitan nutrientes como los que proporciona el abono. 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>
            <a:off x="5983200" y="4322880"/>
            <a:ext cx="2360160" cy="18000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4400" spc="-1" strike="noStrike">
                <a:solidFill>
                  <a:srgbClr val="1c1c1c"/>
                </a:solidFill>
                <a:latin typeface="Garabatos"/>
              </a:rPr>
              <a:t>?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82" dur="indefinite" restart="never" nodeType="tmRoot">
          <p:childTnLst>
            <p:seq>
              <p:cTn id="83" restart="whenNotActive" nodeType="interactiveSeq" fill="hold">
                <p:childTnLst>
                  <p:par>
                    <p:cTn id="84" nodeType="clickEffect" fill="hold">
                      <p:stCondLst/>
                      <p:childTnLst>
                        <p:par>
                          <p:cTn id="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90" restart="whenNotActive" nodeType="interactiveSeq" fill="hold">
                <p:childTnLst>
                  <p:par>
                    <p:cTn id="91" nodeType="clickEffect" fill="hold">
                      <p:stCondLst/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97" restart="whenNotActive" nodeType="interactiveSeq" fill="hold">
                <p:childTnLst>
                  <p:par>
                    <p:cTn id="98" nodeType="clickEffect" fill="hold">
                      <p:stCondLst/>
                      <p:childTnLst>
                        <p:par>
                          <p:cTn id="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25520" y="677880"/>
            <a:ext cx="8219880" cy="993240"/>
          </a:xfrm>
          <a:prstGeom prst="rect">
            <a:avLst/>
          </a:prstGeom>
          <a:noFill/>
          <a:ln>
            <a:noFill/>
          </a:ln>
        </p:spPr>
        <p:txBody>
          <a:bodyPr lIns="252000" rIns="252000" tIns="252000" bIns="252000" anchor="ctr" anchorCtr="1"/>
          <a:p>
            <a:pPr algn="ctr">
              <a:lnSpc>
                <a:spcPct val="150000"/>
              </a:lnSpc>
            </a:pPr>
            <a:r>
              <a:rPr b="1" lang="en-US" sz="2800" spc="-1" strike="noStrike">
                <a:solidFill>
                  <a:srgbClr val="1c1c1c"/>
                </a:solidFill>
                <a:latin typeface="Garabatos"/>
              </a:rPr>
              <a:t>¿Qué hacen las diferentes partes de la planta?</a:t>
            </a:r>
            <a:endParaRPr b="0" lang="en-US" sz="2800" spc="-1" strike="noStrike">
              <a:solidFill>
                <a:srgbClr val="1c1c1c"/>
              </a:solidFill>
              <a:latin typeface="Twinkl"/>
            </a:endParaRPr>
          </a:p>
        </p:txBody>
      </p:sp>
      <p:pic>
        <p:nvPicPr>
          <p:cNvPr id="147" name="Picture 4" descr=""/>
          <p:cNvPicPr/>
          <p:nvPr/>
        </p:nvPicPr>
        <p:blipFill>
          <a:blip r:embed="rId1"/>
          <a:stretch/>
        </p:blipFill>
        <p:spPr>
          <a:xfrm>
            <a:off x="2981160" y="1049400"/>
            <a:ext cx="3565080" cy="504324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4189320" y="2968560"/>
            <a:ext cx="474480" cy="36144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1c1c1c"/>
                </a:solidFill>
                <a:latin typeface="Garabatos"/>
              </a:rPr>
              <a:t>?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695160" y="1763640"/>
            <a:ext cx="2727000" cy="21204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100" spc="-1" strike="noStrike">
                <a:solidFill>
                  <a:srgbClr val="1c1c1c"/>
                </a:solidFill>
                <a:latin typeface="Garabatos"/>
              </a:rPr>
              <a:t>Las flores son bonitas, tienen muchos colores y huelen muy bien. Esto es para atraer a los animales y a los insectos que ayudan a producir las semillas para las nuevas plantas. 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5749920" y="1763640"/>
            <a:ext cx="2727000" cy="21204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200" spc="-1" strike="noStrike">
                <a:solidFill>
                  <a:srgbClr val="1c1c1c"/>
                </a:solidFill>
                <a:latin typeface="Garabatos"/>
              </a:rPr>
              <a:t>El tallo de la planta ayuda a sujetarla y la mantiene firme. El tallo sirve para transportar los nutrientes y el agua desde las raíces. 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3886200" y="5672160"/>
            <a:ext cx="472680" cy="33444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1600" spc="-1" strike="noStrike">
                <a:solidFill>
                  <a:srgbClr val="1c1c1c"/>
                </a:solidFill>
                <a:latin typeface="Garabatos"/>
              </a:rPr>
              <a:t>?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4764240" y="4421160"/>
            <a:ext cx="474480" cy="36144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1600" spc="-1" strike="noStrike">
                <a:solidFill>
                  <a:srgbClr val="1c1c1c"/>
                </a:solidFill>
                <a:latin typeface="Garabatos"/>
              </a:rPr>
              <a:t>?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3" name="CustomShape 7"/>
          <p:cNvSpPr/>
          <p:nvPr/>
        </p:nvSpPr>
        <p:spPr>
          <a:xfrm>
            <a:off x="3860640" y="1960560"/>
            <a:ext cx="471240" cy="36000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1600" spc="-1" strike="noStrike">
                <a:solidFill>
                  <a:srgbClr val="1c1c1c"/>
                </a:solidFill>
                <a:latin typeface="Garabatos"/>
              </a:rPr>
              <a:t>?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4" name="CustomShape 8"/>
          <p:cNvSpPr/>
          <p:nvPr/>
        </p:nvSpPr>
        <p:spPr>
          <a:xfrm>
            <a:off x="5722920" y="4022640"/>
            <a:ext cx="2725200" cy="211896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200" spc="-1" strike="noStrike">
                <a:solidFill>
                  <a:srgbClr val="1c1c1c"/>
                </a:solidFill>
                <a:latin typeface="Garabatos"/>
              </a:rPr>
              <a:t>Las hojas absorben la luz del sol para generar comida para la planta. Este proceso se llama fotosíntesis. 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55" name="CustomShape 9"/>
          <p:cNvSpPr/>
          <p:nvPr/>
        </p:nvSpPr>
        <p:spPr>
          <a:xfrm>
            <a:off x="674640" y="4022640"/>
            <a:ext cx="2727000" cy="2118960"/>
          </a:xfrm>
          <a:prstGeom prst="roundRect">
            <a:avLst>
              <a:gd name="adj" fmla="val 16667"/>
            </a:avLst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0" lang="en-GB" sz="1200" spc="-1" strike="noStrike">
                <a:solidFill>
                  <a:srgbClr val="1c1c1c"/>
                </a:solidFill>
                <a:latin typeface="Garabatos"/>
              </a:rPr>
              <a:t>Las raíces sujetan a las plantas en el suelo y sin ellas las plantas se caerían. Las raíces absorben los nutrientes y el agua del suelo. </a:t>
            </a:r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restart="whenNotActive" nodeType="interactiveSeq" fill="hold">
                <p:childTnLst>
                  <p:par>
                    <p:cTn id="107" nodeType="clickEffect" fill="hold">
                      <p:stCondLst/>
                      <p:childTnLst>
                        <p:par>
                          <p:cTn id="1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11" restart="whenNotActive" nodeType="interactiveSeq" fill="hold">
                <p:childTnLst>
                  <p:par>
                    <p:cTn id="112" nodeType="clickEffect" fill="hold">
                      <p:stCondLst/>
                      <p:childTnLst>
                        <p:par>
                          <p:cTn id="1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16" restart="whenNotActive" nodeType="interactiveSeq" fill="hold">
                <p:childTnLst>
                  <p:par>
                    <p:cTn id="117" nodeType="clickEffect" fill="hold">
                      <p:stCondLst/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21" restart="whenNotActive" nodeType="interactiveSeq" fill="hold">
                <p:childTnLst>
                  <p:par>
                    <p:cTn id="122" nodeType="clickEffect" fill="hold">
                      <p:stCondLst/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17600" y="446040"/>
            <a:ext cx="8219880" cy="993240"/>
          </a:xfrm>
          <a:prstGeom prst="rect">
            <a:avLst/>
          </a:prstGeom>
          <a:noFill/>
          <a:ln>
            <a:noFill/>
          </a:ln>
        </p:spPr>
        <p:txBody>
          <a:bodyPr lIns="252000" rIns="252000" tIns="252000" bIns="252000" anchor="ctr" anchorCtr="1"/>
          <a:p>
            <a:pPr algn="ctr">
              <a:lnSpc>
                <a:spcPct val="90000"/>
              </a:lnSpc>
            </a:pPr>
            <a:r>
              <a:rPr b="1" lang="en-US" sz="3200" spc="-1" strike="noStrike">
                <a:solidFill>
                  <a:srgbClr val="1c1c1c"/>
                </a:solidFill>
                <a:latin typeface="Garabatos"/>
              </a:rPr>
              <a:t>¿Qué has aprendido hoy?</a:t>
            </a:r>
            <a:endParaRPr b="0" lang="en-US" sz="3200" spc="-1" strike="noStrike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660240" y="1328760"/>
            <a:ext cx="7521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1c1c1c"/>
                </a:solidFill>
                <a:latin typeface="Garabatos"/>
              </a:rPr>
              <a:t>Cuéntale a tu compañero/a todo lo que has aprendido. 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1884240" y="2222640"/>
            <a:ext cx="5690880" cy="360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29" dur="indefinite" restart="never" nodeType="tmRoot">
          <p:childTnLst>
            <p:seq>
              <p:cTn id="1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316</TotalTime>
  <Application>LibreOffice/6.0.3.2$Linux_X86_64 LibreOffice_project/00m0$Build-2</Application>
  <Words>308</Words>
  <Paragraphs>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2017-09-06T11:38:49Z</dcterms:created>
  <dc:creator>Shauna Luckett</dc:creator>
  <dc:description/>
  <dc:language>en-GB</dc:language>
  <cp:lastModifiedBy>Lara Alonso</cp:lastModifiedBy>
  <dcterms:modified xsi:type="dcterms:W3CDTF">2019-03-13T13:56:41Z</dcterms:modified>
  <cp:revision>18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